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8" r:id="rId3"/>
    <p:sldId id="293" r:id="rId4"/>
    <p:sldId id="271" r:id="rId5"/>
    <p:sldId id="272" r:id="rId6"/>
    <p:sldId id="273" r:id="rId7"/>
    <p:sldId id="274" r:id="rId8"/>
    <p:sldId id="276" r:id="rId9"/>
    <p:sldId id="275" r:id="rId10"/>
    <p:sldId id="277" r:id="rId11"/>
    <p:sldId id="279" r:id="rId12"/>
    <p:sldId id="280" r:id="rId13"/>
    <p:sldId id="283" r:id="rId14"/>
    <p:sldId id="284" r:id="rId15"/>
    <p:sldId id="282" r:id="rId16"/>
    <p:sldId id="281" r:id="rId17"/>
    <p:sldId id="261" r:id="rId18"/>
    <p:sldId id="265" r:id="rId19"/>
    <p:sldId id="296" r:id="rId20"/>
    <p:sldId id="294" r:id="rId21"/>
    <p:sldId id="288" r:id="rId22"/>
    <p:sldId id="303" r:id="rId23"/>
    <p:sldId id="304" r:id="rId24"/>
    <p:sldId id="291" r:id="rId25"/>
    <p:sldId id="289" r:id="rId26"/>
    <p:sldId id="305" r:id="rId27"/>
    <p:sldId id="310" r:id="rId28"/>
    <p:sldId id="300" r:id="rId29"/>
    <p:sldId id="295" r:id="rId30"/>
    <p:sldId id="309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aperswithcode.com/area/computer-vis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компьютерного зрения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3108" y="1825625"/>
            <a:ext cx="5238572" cy="435133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Большинство задач компьютерного зрения – это задачи анализа оцифрованных изображений или потока изображений (видео).</a:t>
            </a:r>
          </a:p>
          <a:p>
            <a:r>
              <a:rPr lang="ru-RU" sz="2000" dirty="0" smtClean="0"/>
              <a:t>Также есть задача синтеза изображений (создание по некоторому описанию )</a:t>
            </a:r>
          </a:p>
          <a:p>
            <a:r>
              <a:rPr lang="ru-RU" sz="2000" dirty="0" smtClean="0"/>
              <a:t> Компьютерное зрение это всегда обработка результата устройства для формирования изображений при помощи некоторых математических алгоритмов работы с дискретными упорядоченными выборками.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923595"/>
            <a:ext cx="6127068" cy="438830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4692" y="6298251"/>
            <a:ext cx="424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http://ntb.tti.sfedu.ru/UML/UML_5493.pdf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Примеры задачи компьютерного зрения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288492" y="1292463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7B45BCFF-31BA-466C-960B-44920B2E4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23" y="1822619"/>
            <a:ext cx="2477270" cy="2024505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395B2CCB-C13B-49A2-A265-E284EC31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744" y="1822619"/>
            <a:ext cx="2352773" cy="19081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1715" t="6598" r="-1"/>
          <a:stretch/>
        </p:blipFill>
        <p:spPr>
          <a:xfrm>
            <a:off x="2324360" y="4746513"/>
            <a:ext cx="8261075" cy="1975473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53D3D2FE-6B86-4460-8274-B7F7D6BD63FD}"/>
              </a:ext>
            </a:extLst>
          </p:cNvPr>
          <p:cNvSpPr/>
          <p:nvPr/>
        </p:nvSpPr>
        <p:spPr>
          <a:xfrm>
            <a:off x="5270623" y="4329197"/>
            <a:ext cx="2627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Маска прожилок</a:t>
            </a:r>
            <a:endParaRPr 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416E73C-4B63-4CB3-ADB2-F28EC4E65C41}"/>
              </a:ext>
            </a:extLst>
          </p:cNvPr>
          <p:cNvSpPr/>
          <p:nvPr/>
        </p:nvSpPr>
        <p:spPr>
          <a:xfrm>
            <a:off x="8088360" y="4336882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Результат работы сети</a:t>
            </a:r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b="20462"/>
          <a:stretch/>
        </p:blipFill>
        <p:spPr>
          <a:xfrm>
            <a:off x="1878249" y="1372875"/>
            <a:ext cx="2905323" cy="30898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16E73C-4B63-4CB3-ADB2-F28EC4E65C41}"/>
              </a:ext>
            </a:extLst>
          </p:cNvPr>
          <p:cNvSpPr/>
          <p:nvPr/>
        </p:nvSpPr>
        <p:spPr>
          <a:xfrm>
            <a:off x="8111744" y="1372875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Результат работы сети</a:t>
            </a:r>
            <a:endParaRPr lang="en-US" dirty="0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8416E73C-4B63-4CB3-ADB2-F28EC4E65C41}"/>
              </a:ext>
            </a:extLst>
          </p:cNvPr>
          <p:cNvSpPr/>
          <p:nvPr/>
        </p:nvSpPr>
        <p:spPr>
          <a:xfrm>
            <a:off x="5270623" y="1429295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Изображение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Примеры задачи компьютерного зрения</a:t>
            </a:r>
            <a:endParaRPr lang="ru-RU" dirty="0"/>
          </a:p>
        </p:txBody>
      </p:sp>
      <p:sp>
        <p:nvSpPr>
          <p:cNvPr id="13" name="Объект 2"/>
          <p:cNvSpPr>
            <a:spLocks noGrp="1"/>
          </p:cNvSpPr>
          <p:nvPr>
            <p:ph idx="1"/>
          </p:nvPr>
        </p:nvSpPr>
        <p:spPr>
          <a:xfrm>
            <a:off x="1493734" y="1386466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60" y="1093424"/>
            <a:ext cx="4987364" cy="3031281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34" y="4196713"/>
            <a:ext cx="4686948" cy="2538256"/>
          </a:xfrm>
          <a:prstGeom prst="rect">
            <a:avLst/>
          </a:prstGeom>
        </p:spPr>
      </p:pic>
      <p:pic>
        <p:nvPicPr>
          <p:cNvPr id="25" name="Picture 2" descr="https://habrastorage.org/webt/o0/jp/uo/o0jpuowfdwhpy2sagmyzt9rm1o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335" y="4383563"/>
            <a:ext cx="3550564" cy="199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2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Примеры задачи компьютерного зрения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25661" y="1529988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37976"/>
          <a:stretch/>
        </p:blipFill>
        <p:spPr>
          <a:xfrm>
            <a:off x="2259029" y="4481182"/>
            <a:ext cx="3425882" cy="245328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79" y="4721858"/>
            <a:ext cx="2988932" cy="21728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386" y="1525544"/>
            <a:ext cx="2352675" cy="28575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87" y="1457274"/>
            <a:ext cx="2971304" cy="29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Примеры задачи компьютерного зрения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25661" y="1529988"/>
            <a:ext cx="83185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44251"/>
          <a:stretch/>
        </p:blipFill>
        <p:spPr>
          <a:xfrm>
            <a:off x="917973" y="1387400"/>
            <a:ext cx="9711927" cy="52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6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Примеры задачи компьютерного зрения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25661" y="1529988"/>
            <a:ext cx="83185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5968"/>
          <a:stretch/>
        </p:blipFill>
        <p:spPr>
          <a:xfrm>
            <a:off x="2389512" y="1014356"/>
            <a:ext cx="7670549" cy="52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Примеры задачи компьютерного зрения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25661" y="1529988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1741561" y="1890668"/>
            <a:ext cx="7886700" cy="435133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53" y="1612430"/>
            <a:ext cx="10964293" cy="44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60212" y="54506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https://colab.research.google.com/drive/17g7svOoij93trXpe4aYs-H8b8t4zDP1y?usp=sharing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Примеры задачи компьютерного зрения</a:t>
            </a:r>
            <a:endParaRPr lang="ru-RU" dirty="0"/>
          </a:p>
        </p:txBody>
      </p:sp>
      <p:pic>
        <p:nvPicPr>
          <p:cNvPr id="13314" name="Picture 2" descr="https://nanonets.com/blog/content/images/2019/05/got-gan-padded-tb-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1228724"/>
            <a:ext cx="3667125" cy="47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Изображения, сгенерированные DALL·E на основании текстового описания &quot;кресло в форме авокадо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57" y="1225071"/>
            <a:ext cx="4243161" cy="340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267661" y="4631925"/>
            <a:ext cx="3449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https://habr.com/ru/post/536236/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646057" y="59959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https://nanonets.com/blog/content/images/2019/05/got-gan-padded-tb-gif.gif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68252"/>
          <a:stretch/>
        </p:blipFill>
        <p:spPr>
          <a:xfrm>
            <a:off x="368339" y="4816591"/>
            <a:ext cx="6298027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923" y="141138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Технические проблемы получения изображений.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 fontScale="92500" lnSpcReduction="10000"/>
          </a:bodyPr>
          <a:lstStyle/>
          <a:p>
            <a:r>
              <a:rPr lang="ru-RU" sz="2000" b="1" dirty="0" smtClean="0"/>
              <a:t>Геометрические искажения </a:t>
            </a:r>
            <a:r>
              <a:rPr lang="ru-RU" sz="2000" dirty="0" smtClean="0"/>
              <a:t>- неточности  расположения пикселей –неравномерные искажения форм, линий, и т.д.. </a:t>
            </a:r>
          </a:p>
          <a:p>
            <a:r>
              <a:rPr lang="ru-RU" sz="2000" b="1" dirty="0" err="1" smtClean="0"/>
              <a:t>Засвет</a:t>
            </a:r>
            <a:r>
              <a:rPr lang="ru-RU" sz="2000" dirty="0" smtClean="0"/>
              <a:t> (избыточная яркость, блюминг) – влияние соседних элементов матрицы цифровой камеры друг на друга при ярком (интенсивном) освещении, что приводит к увеличению размеров яркого пятна. </a:t>
            </a:r>
          </a:p>
          <a:p>
            <a:r>
              <a:rPr lang="ru-RU" sz="2000" b="1" dirty="0" smtClean="0"/>
              <a:t>Неравномерная чувствительность к разному цвету </a:t>
            </a:r>
            <a:r>
              <a:rPr lang="ru-RU" sz="2000" dirty="0" smtClean="0"/>
              <a:t>– как правило проявляется в пограничных цветах видимого диапазона в занижении яркости.</a:t>
            </a:r>
          </a:p>
          <a:p>
            <a:r>
              <a:rPr lang="ru-RU" sz="2000" b="1" dirty="0" smtClean="0"/>
              <a:t>Неоднородность элементов матрицы </a:t>
            </a:r>
            <a:r>
              <a:rPr lang="ru-RU" sz="2000" dirty="0" smtClean="0"/>
              <a:t>цифровой камеры - элементы с одинаковой освещенностью могут давать различные показания. </a:t>
            </a:r>
          </a:p>
          <a:p>
            <a:r>
              <a:rPr lang="ru-RU" sz="2000" dirty="0" smtClean="0"/>
              <a:t>Возможны случаи, когда отдельные элементы матрицы могут вообще не действовать. </a:t>
            </a:r>
          </a:p>
          <a:p>
            <a:r>
              <a:rPr lang="ru-RU" sz="2000" b="1" dirty="0" smtClean="0"/>
              <a:t>Влияние внешних условий (дисперсия) </a:t>
            </a:r>
            <a:r>
              <a:rPr lang="ru-RU" sz="2000" dirty="0" smtClean="0"/>
              <a:t>(температура, влажность и т.д.) -  условия влияют на прохождение лучей, их преломление и рассеивание в линзе – особенно  при съемке на дальних дистанциях. </a:t>
            </a:r>
          </a:p>
          <a:p>
            <a:r>
              <a:rPr lang="ru-RU" sz="2000" b="1" dirty="0" smtClean="0"/>
              <a:t>Размытие небольших объектов -</a:t>
            </a:r>
            <a:r>
              <a:rPr lang="ru-RU" sz="2000" dirty="0" smtClean="0"/>
              <a:t> Световые волны различной длины преломляются линзой в разной степени. Поэтому световые волны от точечного элемента сцены после 17 преломления могут попасть сразу на несколько соседних пикселей, давая при этом эффект размытия. </a:t>
            </a:r>
          </a:p>
          <a:p>
            <a:r>
              <a:rPr lang="ru-RU" sz="2000" b="1" dirty="0" smtClean="0"/>
              <a:t>Шумы изображения </a:t>
            </a:r>
            <a:r>
              <a:rPr lang="ru-RU" sz="2000" dirty="0" smtClean="0"/>
              <a:t>(см. далее).</a:t>
            </a:r>
          </a:p>
          <a:p>
            <a:r>
              <a:rPr lang="ru-RU" sz="2000" dirty="0" smtClean="0"/>
              <a:t>Проблемы </a:t>
            </a:r>
            <a:r>
              <a:rPr lang="ru-RU" sz="2000" b="1" dirty="0" smtClean="0"/>
              <a:t>квантования</a:t>
            </a:r>
            <a:r>
              <a:rPr lang="ru-RU" sz="2000" dirty="0" smtClean="0"/>
              <a:t> и </a:t>
            </a:r>
            <a:r>
              <a:rPr lang="ru-RU" sz="2000" b="1" dirty="0" smtClean="0"/>
              <a:t>оцифровки</a:t>
            </a:r>
            <a:r>
              <a:rPr lang="ru-RU" sz="2000" dirty="0" smtClean="0"/>
              <a:t>. Квантование дает разрешение по яркости, чем меньше уровней квантования – тем выше влияние шумов (</a:t>
            </a:r>
            <a:r>
              <a:rPr lang="ru-RU" sz="2000" b="1" dirty="0" smtClean="0"/>
              <a:t>дискретизация</a:t>
            </a:r>
            <a:r>
              <a:rPr lang="ru-RU" sz="2000" dirty="0" smtClean="0"/>
              <a:t> далее). 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38308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Теорема Котельникова и проблема дискретизации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b="1" dirty="0" smtClean="0"/>
                  <a:t>Теорама Котельникова (теорема Котельникова-</a:t>
                </a:r>
                <a:r>
                  <a:rPr lang="ru-RU" sz="2000" b="1" dirty="0" err="1" smtClean="0"/>
                  <a:t>Шенона</a:t>
                </a:r>
                <a:r>
                  <a:rPr lang="ru-RU" sz="2000" b="1" dirty="0" smtClean="0"/>
                  <a:t>-Найквиста)</a:t>
                </a:r>
                <a:r>
                  <a:rPr lang="ru-RU" sz="2000" dirty="0" smtClean="0"/>
                  <a:t> для цифровых изображений  теорема сводится к тому, что максимальная пространственная частота (резкость) в симулирования изображений не может быть выше чем </a:t>
                </a:r>
                <a14:m>
                  <m:oMath xmlns:m="http://schemas.openxmlformats.org/officeDocument/2006/math">
                    <m:r>
                      <a:rPr lang="ru-RU" sz="2000" i="0" dirty="0" smtClean="0">
                        <a:latin typeface="Cambria Math" panose="02040503050406030204" pitchFamily="18" charset="0"/>
                      </a:rPr>
                      <m:t>1/2</m:t>
                    </m:r>
                    <m:r>
                      <m:rPr>
                        <m:sty m:val="p"/>
                      </m:rPr>
                      <a:rPr lang="ru-RU" sz="2000" i="0" dirty="0" smtClean="0">
                        <a:latin typeface="Cambria Math" panose="02040503050406030204" pitchFamily="18" charset="0"/>
                      </a:rPr>
                      <m:t>Δx</m:t>
                    </m:r>
                  </m:oMath>
                </a14:m>
                <a:r>
                  <a:rPr lang="ru-RU" sz="2000" dirty="0" smtClean="0"/>
                  <a:t> – то есть половина размера пикселя.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dirty="0" smtClean="0"/>
                  <a:t>Таким образом спектр цифрового изображения ограничен – что можно представить как ограничение резкости оцифрованного изображения – например сложно увидеть границы объекта такими же резкими как видит наблюдатель.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dirty="0" smtClean="0"/>
                  <a:t>Например, для изображений низкого разрешения нельзя получить высокое качество выделения границ, особенно для небольших объектов. 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dirty="0" smtClean="0"/>
                  <a:t>Если в спектре изображения должны появится высокие частот, то это приводит к т.н. артефактам наложения - то есть эффектам точечного искажения. Такой эффект называется </a:t>
                </a:r>
                <a:r>
                  <a:rPr lang="ru-RU" sz="2000" b="1" dirty="0" smtClean="0"/>
                  <a:t>эффект </a:t>
                </a:r>
                <a:r>
                  <a:rPr lang="ru-RU" sz="2000" b="1" dirty="0" err="1" smtClean="0"/>
                  <a:t>алиасигна</a:t>
                </a:r>
                <a:r>
                  <a:rPr lang="ru-RU" sz="2000" dirty="0" smtClean="0"/>
                  <a:t>.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  <a:blipFill>
                <a:blip r:embed="rId2"/>
                <a:stretch>
                  <a:fillRect l="-489" t="-344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miro.medium.com/max/700/1*tvZLuGmbFJktjdk9KCI6Y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70" y="5007945"/>
            <a:ext cx="6667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042445" y="6293046"/>
            <a:ext cx="9793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https://perez-aids.medium.com/introduction-to-image-processing-part-1-fundamentals-579cc414cebe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4134" y="4730946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Примеры изображений с разным разрешением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73760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Виды и источники шумов изображений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6" y="1167109"/>
            <a:ext cx="11220627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 smtClean="0"/>
              <a:t>Гауссов шум </a:t>
            </a:r>
            <a:r>
              <a:rPr lang="ru-RU" sz="2000" dirty="0" smtClean="0"/>
              <a:t>– источник тепловые колебания элементов электроники и другие источники радиоэлектронных шумов (аддитивный белый Гауссов шум).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Пуассоновский </a:t>
            </a:r>
            <a:r>
              <a:rPr lang="ru-RU" sz="2000" b="1" dirty="0" smtClean="0"/>
              <a:t>шум – </a:t>
            </a:r>
            <a:r>
              <a:rPr lang="ru-RU" sz="2000" dirty="0" smtClean="0"/>
              <a:t>связан с флуктуациями дискретности заряда в приемном элементе ( с дискретностью источника излучения, например кванты света).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 err="1" smtClean="0"/>
              <a:t>Спекл</a:t>
            </a:r>
            <a:r>
              <a:rPr lang="ru-RU" sz="2000" b="1" dirty="0" smtClean="0"/>
              <a:t> шум</a:t>
            </a:r>
            <a:r>
              <a:rPr lang="ru-RU" sz="2000" dirty="0" smtClean="0"/>
              <a:t> – связан с неоднородностью поверхности отражающих объектов (например шероховатость), которая дает случайность интенсивности отражения.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 smtClean="0"/>
              <a:t>Шум соль и перец </a:t>
            </a:r>
            <a:r>
              <a:rPr lang="ru-RU" sz="2000" dirty="0" smtClean="0"/>
              <a:t>– черные и белые пиксели, связанные с дефектами приемной матрицы и электронных </a:t>
            </a:r>
            <a:r>
              <a:rPr lang="ru-RU" sz="2000" b="1" dirty="0" smtClean="0"/>
              <a:t>  </a:t>
            </a:r>
            <a:r>
              <a:rPr lang="ru-RU" sz="2000" dirty="0" smtClean="0"/>
              <a:t>элементов.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42445" y="6293046"/>
            <a:ext cx="9793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https://russianblogs.com/article/80091684076/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4063520"/>
            <a:ext cx="9752001" cy="24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компьютерного зрения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3108" y="1825625"/>
            <a:ext cx="5238572" cy="435133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Большинство задач компьютерного зрения – это задачи анализа оцифрованных изображений или потока изображений (видео).</a:t>
            </a:r>
          </a:p>
          <a:p>
            <a:r>
              <a:rPr lang="ru-RU" sz="2000" dirty="0" smtClean="0"/>
              <a:t>Также есть задача синтеза изображений (создание по некоторому описанию )</a:t>
            </a:r>
          </a:p>
          <a:p>
            <a:r>
              <a:rPr lang="ru-RU" sz="2000" dirty="0" smtClean="0"/>
              <a:t> Компьютерное зрение это всегда обработка результата устройства для формирования изображений при помощи некоторых математических алгоритмов работы с дискретными упорядоченными выборками.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923595"/>
            <a:ext cx="6127068" cy="438830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4692" y="6298251"/>
            <a:ext cx="424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http://ntb.tti.sfedu.ru/UML/UML_5493.pdf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Проблемы получения изображений.</a:t>
            </a:r>
            <a:endParaRPr lang="ru-RU" sz="40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7" b="17712"/>
          <a:stretch/>
        </p:blipFill>
        <p:spPr>
          <a:xfrm>
            <a:off x="1065848" y="1268730"/>
            <a:ext cx="9990137" cy="4644742"/>
          </a:xfrm>
        </p:spPr>
      </p:pic>
      <p:sp>
        <p:nvSpPr>
          <p:cNvPr id="7" name="Прямоугольник 6"/>
          <p:cNvSpPr/>
          <p:nvPr/>
        </p:nvSpPr>
        <p:spPr>
          <a:xfrm>
            <a:off x="2042445" y="6293046"/>
            <a:ext cx="9793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http://www.myshared.ru/slide/676305/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0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9"/>
            <a:ext cx="11571005" cy="77326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Примеры гистограмм изображений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21" y="990600"/>
            <a:ext cx="7902033" cy="5302250"/>
          </a:xfrm>
        </p:spPr>
      </p:pic>
    </p:spTree>
    <p:extLst>
      <p:ext uri="{BB962C8B-B14F-4D97-AF65-F5344CB8AC3E}">
        <p14:creationId xmlns:p14="http://schemas.microsoft.com/office/powerpoint/2010/main" val="22645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9"/>
            <a:ext cx="11571005" cy="77326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Примеры гистограмм изображений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3551487" cy="439011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Цифровой негатив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1" y="914401"/>
            <a:ext cx="5792845" cy="28539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79" y="3925903"/>
            <a:ext cx="6696789" cy="2635199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718558" y="4705558"/>
            <a:ext cx="3551487" cy="439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Устранение шумов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84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9"/>
            <a:ext cx="11571005" cy="77326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Примеры гистограмм изображений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3551487" cy="439011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Растяжение гистограммы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718558" y="4705558"/>
            <a:ext cx="3551487" cy="439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Баланс белого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361" y="1036625"/>
            <a:ext cx="6454532" cy="23560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16" y="3717822"/>
            <a:ext cx="5357634" cy="265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9"/>
            <a:ext cx="11571005" cy="77326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Частотное представление изображения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439" y="782320"/>
                <a:ext cx="11340269" cy="59436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2000" b="1" dirty="0" smtClean="0"/>
                  <a:t> </a:t>
                </a:r>
                <a:r>
                  <a:rPr lang="ru-RU" sz="2600" b="1" dirty="0" smtClean="0"/>
                  <a:t>Частотное представление изображения (спектральное представление).</a:t>
                </a:r>
                <a:r>
                  <a:rPr lang="ru-RU" sz="2600" dirty="0" smtClean="0"/>
                  <a:t> Частотным является представление изображение в виде его разложение по двух-мерному ортогональному базису, например Фурье базису. То есть, в наиболее простом случае, частотное представление это двух-мерное преобразование Фурье от изображения. Результатом такого преобразования в общем случае является набор двух-мерных комплексных величин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600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26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600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600" dirty="0" smtClean="0"/>
                  <a:t>,   где </a:t>
                </a:r>
                <a14:m>
                  <m:oMath xmlns:m="http://schemas.openxmlformats.org/officeDocument/2006/math"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600" dirty="0" smtClean="0"/>
                  <a:t>- это т.н. пространственные частоты. </a:t>
                </a:r>
                <a:endParaRPr lang="en-US" sz="2600" dirty="0" smtClean="0"/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2600" dirty="0" smtClean="0"/>
                  <a:t>Двухмерное прямое дискретное преобразование Фурье может быть записано как       </a:t>
                </a:r>
                <a:endParaRPr lang="en-US" sz="2600" dirty="0" smtClean="0"/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dirty="0" smtClean="0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ru-RU" sz="26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600" i="1" dirty="0" err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6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600" i="1" dirty="0" err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ru-RU" sz="2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2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sz="2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ru-RU" sz="26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ru-RU" sz="2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600" i="1" dirty="0" err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sz="2600" i="1" dirty="0" err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2600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dirty="0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sz="26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600" b="0" i="1" dirty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𝑥𝑘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den>
                                          </m:f>
                                          <m:r>
                                            <a:rPr lang="en-US" sz="2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𝑦𝑖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6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ru-RU" sz="2600" i="1" dirty="0" smtClean="0">
                          <a:latin typeface="Cambria Math" panose="02040503050406030204" pitchFamily="18" charset="0"/>
                        </a:rPr>
                        <m:t>,    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2600" dirty="0" smtClean="0"/>
                  <a:t>где </a:t>
                </a:r>
                <a14:m>
                  <m:oMath xmlns:m="http://schemas.openxmlformats.org/officeDocument/2006/math"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ru-RU" sz="26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600" dirty="0" smtClean="0"/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2600" dirty="0" smtClean="0"/>
                  <a:t>Преобразование Фурье показывает, что изображение может быть разложено набор гармонических базисных функций вида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dirty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 dirty="0">
                                        <a:latin typeface="Cambria Math" panose="02040503050406030204" pitchFamily="18" charset="0"/>
                                      </a:rPr>
                                      <m:t>𝑥𝑘</m:t>
                                    </m:r>
                                  </m:num>
                                  <m:den>
                                    <m:r>
                                      <a:rPr lang="en-US" sz="2600" i="1" dirty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26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 dirty="0">
                                        <a:latin typeface="Cambria Math" panose="02040503050406030204" pitchFamily="18" charset="0"/>
                                      </a:rPr>
                                      <m:t>𝑦𝑖</m:t>
                                    </m:r>
                                  </m:num>
                                  <m:den>
                                    <m:r>
                                      <a:rPr lang="en-US" sz="2600" i="1" dirty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ru-RU" sz="2600" dirty="0" smtClean="0"/>
                  <a:t>. </a:t>
                </a:r>
                <a:endParaRPr lang="en-US" sz="2600" dirty="0" smtClean="0"/>
              </a:p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2600" dirty="0" smtClean="0"/>
                  <a:t>Как правило рассматривается только амплитудная часть спектра </a:t>
                </a:r>
                <a14:m>
                  <m:oMath xmlns:m="http://schemas.openxmlformats.org/officeDocument/2006/math">
                    <m:r>
                      <a:rPr lang="en-US" sz="2600" b="0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b="1" i="1" dirty="0"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ru-RU" sz="2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6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6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600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600" b="1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u-RU" sz="2600" dirty="0" smtClean="0"/>
                  <a:t>. </a:t>
                </a:r>
                <a:endParaRPr lang="en-US" sz="260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439" y="782320"/>
                <a:ext cx="11340269" cy="5943600"/>
              </a:xfrm>
              <a:blipFill>
                <a:blip r:embed="rId2"/>
                <a:stretch>
                  <a:fillRect l="-806" t="-821" r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28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9"/>
            <a:ext cx="11571005" cy="77326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Примеры спектров изображений</a:t>
            </a:r>
            <a:endParaRPr lang="ru-RU" sz="40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96" y="914401"/>
            <a:ext cx="8202044" cy="5584039"/>
          </a:xfrm>
        </p:spPr>
      </p:pic>
    </p:spTree>
    <p:extLst>
      <p:ext uri="{BB962C8B-B14F-4D97-AF65-F5344CB8AC3E}">
        <p14:creationId xmlns:p14="http://schemas.microsoft.com/office/powerpoint/2010/main" val="20491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9"/>
            <a:ext cx="11571005" cy="77326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Частотное представление изображения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439" y="782320"/>
            <a:ext cx="11340269" cy="59436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000" dirty="0" smtClean="0"/>
              <a:t>Для амплитудного спектра можно сделать следующие выводы. </a:t>
            </a:r>
            <a:endParaRPr lang="en-US" sz="2000" dirty="0" smtClean="0"/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2000" dirty="0" smtClean="0"/>
              <a:t>Наличие интенсивности изображения для функций с наиболее низкой (около-нулевой) частотой соответствует однородным частям массива.</a:t>
            </a:r>
            <a:endParaRPr lang="en-US" sz="2000" dirty="0" smtClean="0"/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2000" dirty="0" smtClean="0"/>
              <a:t>Наличие интенсивности для низких частот будет соответствовать медленно меняющимся частям изображения (например, размытие). </a:t>
            </a:r>
            <a:endParaRPr lang="en-US" sz="2000" dirty="0" smtClean="0"/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2000" dirty="0" smtClean="0"/>
              <a:t>Наличие интенсивности на высоких частотах, напротив, будет соответствовать резко-изменяющимся частям массива, например, контрастным границам. </a:t>
            </a:r>
            <a:endParaRPr lang="en-US" sz="2000" dirty="0" smtClean="0"/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000" dirty="0"/>
              <a:t>Н</a:t>
            </a:r>
            <a:r>
              <a:rPr lang="ru-RU" sz="2000" dirty="0" smtClean="0"/>
              <a:t>а практике преобразование Фурье как правило реализуется при помощи  т.н. алгоритма Быстрого преобразования Фурье (БПФ, </a:t>
            </a:r>
            <a:r>
              <a:rPr lang="ru-RU" sz="2000" dirty="0" err="1" smtClean="0"/>
              <a:t>Fast</a:t>
            </a:r>
            <a:r>
              <a:rPr lang="ru-RU" sz="2000" dirty="0" smtClean="0"/>
              <a:t> </a:t>
            </a:r>
            <a:r>
              <a:rPr lang="ru-RU" sz="2000" dirty="0" err="1" smtClean="0"/>
              <a:t>Fourier</a:t>
            </a:r>
            <a:r>
              <a:rPr lang="ru-RU" sz="2000" dirty="0" smtClean="0"/>
              <a:t> </a:t>
            </a:r>
            <a:r>
              <a:rPr lang="ru-RU" sz="2000" dirty="0" err="1" smtClean="0"/>
              <a:t>Transform</a:t>
            </a:r>
            <a:r>
              <a:rPr lang="ru-RU" sz="2000" dirty="0" smtClean="0"/>
              <a:t>, FFT)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000" dirty="0" smtClean="0"/>
              <a:t>Отметим, что дискретное представление изображений приводит к ряду ограничений. Наиболее существенное из которых - частотное ограничение. Данное ограничение связано с условиями Теоремы Котельникова.</a:t>
            </a:r>
            <a:endParaRPr lang="ru-RU" sz="2000" dirty="0"/>
          </a:p>
        </p:txBody>
      </p:sp>
      <p:pic>
        <p:nvPicPr>
          <p:cNvPr id="2050" name="Picture 2" descr="http://compgraph.tpu.ru/filtrs.files/image00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44" y="4944744"/>
            <a:ext cx="48768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7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9"/>
            <a:ext cx="11571005" cy="773262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Частотное представление изображения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0413" y="2016081"/>
            <a:ext cx="5584708" cy="40087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63" y="1886751"/>
            <a:ext cx="6076950" cy="44005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551429" y="6102635"/>
            <a:ext cx="5544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http://window.edu.ru/resource/899/79899/files/OOI.pdf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6430" y="1606609"/>
            <a:ext cx="295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Фильтр низких частот Гаусса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725256" y="1481037"/>
            <a:ext cx="308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Фильтр высоких частот Гаусса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628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/>
          <a:lstStyle/>
          <a:p>
            <a:r>
              <a:rPr lang="ru-RU" dirty="0" smtClean="0"/>
              <a:t>Операция свертки.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dirty="0" smtClean="0"/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/>
                  <a:t>Часто, особенно в классической обработке изображений, для вычисления свертки вместо формулы </a:t>
                </a:r>
                <a:r>
                  <a:rPr lang="ru-RU" sz="2000" dirty="0" smtClean="0"/>
                  <a:t>используют </a:t>
                </a:r>
                <a:r>
                  <a:rPr lang="ru-RU" sz="2000" dirty="0"/>
                  <a:t>важное свойство свертки, которое может быть записано </a:t>
                </a:r>
                <a:r>
                  <a:rPr lang="ru-RU" sz="2000" dirty="0" smtClean="0"/>
                  <a:t>как</a:t>
                </a:r>
                <a:endParaRPr lang="en-US" sz="2000" dirty="0" smtClean="0"/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𝐹𝐹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000" dirty="0" smtClean="0"/>
              </a:p>
              <a:p>
                <a:pPr marL="457200" lvl="2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</a:t>
                </a:r>
                <a:r>
                  <a:rPr lang="ru-RU" dirty="0"/>
                  <a:t>это Фурье-спектры изображения и ядра свертки, имеющие равный размер; </a:t>
                </a:r>
                <a:endParaRPr lang="en-US" dirty="0" smtClean="0"/>
              </a:p>
              <a:p>
                <a:pPr marL="457200" lvl="2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операция прямого двухмерного преобразования Фурье;</a:t>
                </a:r>
                <a:endParaRPr lang="en-US" dirty="0" smtClean="0"/>
              </a:p>
              <a:p>
                <a:pPr marL="457200" lvl="2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𝐹𝐹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- </a:t>
                </a:r>
                <a:r>
                  <a:rPr lang="ru-RU" dirty="0"/>
                  <a:t>операция обратного преобразования Фурье. </a:t>
                </a:r>
                <a:endParaRPr lang="ru-RU" dirty="0" smtClean="0"/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 smtClean="0"/>
                  <a:t>Если операция выполняется между функциями разной размерности, то изображение меньшей размерности должно быть дополнено нулями с краев до равных значений со вторым изображением.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 smtClean="0"/>
                  <a:t>Также операция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𝐹𝐹𝑇</m:t>
                    </m:r>
                  </m:oMath>
                </a14:m>
                <a:r>
                  <a:rPr lang="en-US" sz="2000" dirty="0" smtClean="0"/>
                  <a:t> – </a:t>
                </a:r>
                <a:r>
                  <a:rPr lang="ru-RU" sz="2000" dirty="0" smtClean="0"/>
                  <a:t>выполняется только для изображений четных размерностей.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 smtClean="0"/>
                  <a:t>Классическое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𝐹𝐹𝑇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2000" dirty="0"/>
                  <a:t>выполняется для размерностей, кратных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2000" dirty="0"/>
                  <a:t> (например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1024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×1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024</m:t>
                    </m:r>
                  </m:oMath>
                </a14:m>
                <a:r>
                  <a:rPr lang="ru-RU" sz="2000" dirty="0"/>
                  <a:t>), однако существуют алгоритмы, позволяющие обойти это ограничение.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10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Примеры нелинейных операций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42445" y="6293046"/>
            <a:ext cx="9793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https://russianblogs.com/article/80091684076/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0"/>
          <a:stretch/>
        </p:blipFill>
        <p:spPr>
          <a:xfrm>
            <a:off x="5603028" y="2031999"/>
            <a:ext cx="5801784" cy="328136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2"/>
          <a:stretch/>
        </p:blipFill>
        <p:spPr>
          <a:xfrm>
            <a:off x="3458198" y="1183877"/>
            <a:ext cx="9144000" cy="56083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1910545"/>
            <a:ext cx="39851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2400" dirty="0"/>
              <a:t>Медианный фильтр</a:t>
            </a:r>
            <a:endParaRPr lang="en-US" altLang="ru-RU" sz="2400" dirty="0"/>
          </a:p>
          <a:p>
            <a:pPr lvl="1"/>
            <a:r>
              <a:rPr lang="ru-RU" altLang="ru-RU" sz="2000" dirty="0"/>
              <a:t>Каждый пиксель принимает значение, являющееся медианой значений пикселей в окрестности</a:t>
            </a:r>
          </a:p>
          <a:p>
            <a:pPr lvl="1"/>
            <a:r>
              <a:rPr lang="ru-RU" altLang="ru-RU" sz="2000" dirty="0"/>
              <a:t>Медиана – средний элемент в отсортированном массиве</a:t>
            </a:r>
          </a:p>
          <a:p>
            <a:pPr lvl="1"/>
            <a:r>
              <a:rPr lang="ru-RU" altLang="ru-RU" sz="2000" dirty="0"/>
              <a:t>Позволяет подавить шум (особенно, единичные «выпадающие» пиксели), не размывая </a:t>
            </a:r>
            <a:r>
              <a:rPr lang="ru-RU" altLang="ru-RU" sz="2000" dirty="0" smtClean="0"/>
              <a:t>границ</a:t>
            </a: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173270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832655" y="4382254"/>
            <a:ext cx="3937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http://www.myshared.ru/slide/676305/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компьютерного зрения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9594" y="1276985"/>
            <a:ext cx="11412812" cy="435133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Цифровые </a:t>
            </a:r>
            <a:r>
              <a:rPr lang="ru-RU" sz="2000" dirty="0"/>
              <a:t>изображения получаются от одного или нескольких датчиков изображения, и которые помимо различных типов светочувствительных камер включают датчики расстояния, радары, ультразвуковые, инфракрасные камеры и т. д. </a:t>
            </a:r>
            <a:endParaRPr lang="ru-RU" sz="2000" dirty="0" smtClean="0"/>
          </a:p>
          <a:p>
            <a:r>
              <a:rPr lang="ru-RU" sz="2000" dirty="0" smtClean="0"/>
              <a:t>В </a:t>
            </a:r>
            <a:r>
              <a:rPr lang="ru-RU" sz="2000" dirty="0"/>
              <a:t>зависимости от типа датчика, получающиеся данные могут быть </a:t>
            </a:r>
            <a:r>
              <a:rPr lang="ru-RU" sz="2000" dirty="0" smtClean="0"/>
              <a:t>2 </a:t>
            </a:r>
            <a:r>
              <a:rPr lang="ru-RU" sz="2000" dirty="0"/>
              <a:t>D изображением, 3 D изображением или последовательностью изображений. </a:t>
            </a:r>
            <a:endParaRPr lang="ru-RU" sz="2000" dirty="0" smtClean="0"/>
          </a:p>
          <a:p>
            <a:r>
              <a:rPr lang="ru-RU" sz="2000" dirty="0" smtClean="0"/>
              <a:t>Значения </a:t>
            </a:r>
            <a:r>
              <a:rPr lang="ru-RU" sz="2000" dirty="0"/>
              <a:t>пикселей обычно соответствуют интенсивности света в одной или нескольких спектральных полосах (цветные или изображения в оттенках серого), но могут быть связаны с различными физическими измерениями, такими как глубина, поглощение или отражение звуковых или электромагнитных волн, или ядерным магнитным резонансом.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4692" y="6298251"/>
            <a:ext cx="9235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https://present5.com/avtomatizirovannyj-analiz-izobrazhenij-dlya-svetovoj-mikroskopii-razdel-3/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0" b="12889"/>
          <a:stretch/>
        </p:blipFill>
        <p:spPr>
          <a:xfrm>
            <a:off x="838200" y="4061585"/>
            <a:ext cx="7284720" cy="213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8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использования фильтрации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6931" y="957129"/>
            <a:ext cx="4831133" cy="545221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Полный снимок скелета, полученный с помощью гамма лучей. </a:t>
            </a:r>
            <a:endParaRPr lang="ru-RU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 smtClean="0"/>
              <a:t>(а</a:t>
            </a:r>
            <a:r>
              <a:rPr lang="ru-RU" sz="1800" dirty="0"/>
              <a:t>) Исходное изображение. </a:t>
            </a:r>
            <a:endParaRPr lang="ru-RU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 smtClean="0"/>
              <a:t>(</a:t>
            </a:r>
            <a:r>
              <a:rPr lang="ru-RU" sz="1800" dirty="0"/>
              <a:t>б) Применение оператора лапласиана к изображению (а). </a:t>
            </a:r>
            <a:endParaRPr lang="ru-RU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 smtClean="0"/>
              <a:t>(</a:t>
            </a:r>
            <a:r>
              <a:rPr lang="ru-RU" sz="1800" dirty="0"/>
              <a:t>в) Повышение резкости сложением изображений (а) и (б). </a:t>
            </a:r>
            <a:endParaRPr lang="ru-RU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 smtClean="0"/>
              <a:t>(</a:t>
            </a:r>
            <a:r>
              <a:rPr lang="ru-RU" sz="1800" dirty="0"/>
              <a:t>г) Применение оператора </a:t>
            </a:r>
            <a:r>
              <a:rPr lang="ru-RU" sz="1800" dirty="0" err="1"/>
              <a:t>Собела</a:t>
            </a:r>
            <a:r>
              <a:rPr lang="ru-RU" sz="1800" dirty="0"/>
              <a:t> к изображению (а). </a:t>
            </a:r>
            <a:endParaRPr lang="ru-RU" sz="18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 smtClean="0"/>
              <a:t>(</a:t>
            </a:r>
            <a:r>
              <a:rPr lang="ru-RU" sz="1800" dirty="0"/>
              <a:t>д) Изображение (г),сглаженное усредняющим фильтром по окрестности 5х5</a:t>
            </a:r>
            <a:r>
              <a:rPr lang="ru-RU" sz="1800" dirty="0" smtClean="0"/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 smtClean="0"/>
              <a:t>(</a:t>
            </a:r>
            <a:r>
              <a:rPr lang="ru-RU" sz="1800" dirty="0"/>
              <a:t>е) Изображение маска, полученное перемножением изображение (в) и (д</a:t>
            </a:r>
            <a:r>
              <a:rPr lang="ru-RU" sz="1800" dirty="0" smtClean="0"/>
              <a:t>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 smtClean="0"/>
              <a:t>(</a:t>
            </a:r>
            <a:r>
              <a:rPr lang="ru-RU" sz="1800" dirty="0"/>
              <a:t>ж) Изображение с повышенной резкостью, полученное сложением изображений (а) и (е</a:t>
            </a:r>
            <a:r>
              <a:rPr lang="ru-RU" sz="1800" dirty="0" smtClean="0"/>
              <a:t>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 smtClean="0"/>
              <a:t>(</a:t>
            </a:r>
            <a:r>
              <a:rPr lang="ru-RU" sz="1800" dirty="0"/>
              <a:t>з) Конечный результат, подученный из изображения (ж) градационной коррекцией по степенному закону.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64" y="1027906"/>
            <a:ext cx="6153150" cy="51625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09723" y="6268953"/>
            <a:ext cx="5544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http://window.edu.ru/resource/899/79899/files/OOI.pdf</a:t>
            </a:r>
          </a:p>
        </p:txBody>
      </p:sp>
    </p:spTree>
    <p:extLst>
      <p:ext uri="{BB962C8B-B14F-4D97-AF65-F5344CB8AC3E}">
        <p14:creationId xmlns:p14="http://schemas.microsoft.com/office/powerpoint/2010/main" val="193330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Типичные задачи компьютерного зрения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007" y="1387400"/>
            <a:ext cx="4793317" cy="53125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 smtClean="0"/>
              <a:t>Классификация</a:t>
            </a:r>
            <a:r>
              <a:rPr lang="ru-RU" sz="2000" dirty="0" smtClean="0"/>
              <a:t> </a:t>
            </a:r>
            <a:r>
              <a:rPr lang="en-US" sz="2000" dirty="0" smtClean="0"/>
              <a:t>(</a:t>
            </a:r>
            <a:r>
              <a:rPr lang="en-US" sz="2000" b="1" dirty="0" smtClean="0"/>
              <a:t>classification</a:t>
            </a:r>
            <a:r>
              <a:rPr lang="en-US" sz="2000" dirty="0" smtClean="0"/>
              <a:t>) </a:t>
            </a:r>
            <a:r>
              <a:rPr lang="ru-RU" sz="2000" dirty="0" smtClean="0"/>
              <a:t>– определение соответствия изображения некоторой гипотезе, например гипотезе о наличии определённого объекта или семантической гипотезе (грустное изображение, и т.д.)</a:t>
            </a:r>
          </a:p>
          <a:p>
            <a:pPr>
              <a:lnSpc>
                <a:spcPct val="100000"/>
              </a:lnSpc>
            </a:pPr>
            <a:r>
              <a:rPr lang="ru-RU" sz="2000" b="1" dirty="0" smtClean="0"/>
              <a:t>Семантическая сегментация </a:t>
            </a:r>
            <a:r>
              <a:rPr lang="en-US" sz="2000" b="1" dirty="0" smtClean="0"/>
              <a:t>(semantic </a:t>
            </a:r>
            <a:r>
              <a:rPr lang="en-US" sz="2000" b="1" dirty="0" err="1" smtClean="0"/>
              <a:t>segmentaion</a:t>
            </a:r>
            <a:r>
              <a:rPr lang="en-US" sz="2000" b="1" dirty="0" smtClean="0"/>
              <a:t>)</a:t>
            </a:r>
            <a:r>
              <a:rPr lang="ru-RU" sz="2000" b="1" dirty="0" smtClean="0"/>
              <a:t> </a:t>
            </a:r>
            <a:r>
              <a:rPr lang="ru-RU" sz="2000" dirty="0" smtClean="0"/>
              <a:t>– выделение классов объектов на изображении.</a:t>
            </a:r>
          </a:p>
          <a:p>
            <a:pPr>
              <a:lnSpc>
                <a:spcPct val="100000"/>
              </a:lnSpc>
            </a:pPr>
            <a:r>
              <a:rPr lang="ru-RU" sz="2000" b="1" dirty="0" smtClean="0"/>
              <a:t>Локализация</a:t>
            </a:r>
            <a:r>
              <a:rPr lang="en-US" sz="2000" b="1" dirty="0" smtClean="0"/>
              <a:t> (classification and localization)</a:t>
            </a:r>
            <a:r>
              <a:rPr lang="ru-RU" sz="2000" dirty="0" smtClean="0"/>
              <a:t> – выделение координат (габаритов) объекта на изображении. </a:t>
            </a:r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324" y="1387400"/>
            <a:ext cx="6819929" cy="491085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096000" y="6194770"/>
            <a:ext cx="3539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https://medium.com/@sriramgov3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9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Типичные задачи компьютерного зрения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007" y="1290416"/>
            <a:ext cx="4793317" cy="54094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ru-RU" sz="2000" b="1" dirty="0" smtClean="0"/>
              <a:t>Поиск</a:t>
            </a:r>
            <a:r>
              <a:rPr lang="en-US" sz="2000" b="1" dirty="0" smtClean="0"/>
              <a:t> </a:t>
            </a:r>
            <a:r>
              <a:rPr lang="ru-RU" sz="2000" b="1" dirty="0" smtClean="0"/>
              <a:t>(обнаружение) и локализация </a:t>
            </a:r>
            <a:r>
              <a:rPr lang="en-US" sz="2000" b="1" dirty="0" smtClean="0"/>
              <a:t>(object detection) – </a:t>
            </a:r>
            <a:r>
              <a:rPr lang="ru-RU" sz="2000" dirty="0" smtClean="0"/>
              <a:t>выделение координат и размеров нескольких объектов.</a:t>
            </a:r>
          </a:p>
          <a:p>
            <a:pPr>
              <a:lnSpc>
                <a:spcPct val="110000"/>
              </a:lnSpc>
            </a:pPr>
            <a:r>
              <a:rPr lang="ru-RU" sz="2000" b="1" dirty="0" smtClean="0"/>
              <a:t>Экземпляра сегментация (</a:t>
            </a:r>
            <a:r>
              <a:rPr lang="en-US" sz="2000" b="1" dirty="0" smtClean="0"/>
              <a:t>instance segmentation</a:t>
            </a:r>
            <a:r>
              <a:rPr lang="ru-RU" sz="2000" b="1" dirty="0" smtClean="0"/>
              <a:t>) –</a:t>
            </a:r>
            <a:r>
              <a:rPr lang="ru-RU" sz="2000" dirty="0" smtClean="0"/>
              <a:t> выделение границ и форм нескольких объектов.</a:t>
            </a:r>
            <a:endParaRPr lang="en-US" sz="2000" dirty="0" smtClean="0"/>
          </a:p>
          <a:p>
            <a:pPr>
              <a:lnSpc>
                <a:spcPct val="110000"/>
              </a:lnSpc>
            </a:pPr>
            <a:r>
              <a:rPr lang="ru-RU" sz="2000" b="1" dirty="0" err="1" smtClean="0"/>
              <a:t>Паноптическая</a:t>
            </a:r>
            <a:r>
              <a:rPr lang="ru-RU" sz="2000" b="1" dirty="0" smtClean="0"/>
              <a:t> сегментация </a:t>
            </a:r>
            <a:r>
              <a:rPr lang="en-US" sz="2000" b="1" dirty="0" smtClean="0"/>
              <a:t>(panoptic segmentation)</a:t>
            </a:r>
            <a:r>
              <a:rPr lang="en-US" sz="2000" dirty="0" smtClean="0"/>
              <a:t> – </a:t>
            </a:r>
            <a:r>
              <a:rPr lang="ru-RU" sz="2000" dirty="0" smtClean="0"/>
              <a:t>выделение границ и форм объектов, а также их окружения.</a:t>
            </a:r>
          </a:p>
          <a:p>
            <a:pPr>
              <a:lnSpc>
                <a:spcPct val="110000"/>
              </a:lnSpc>
            </a:pPr>
            <a:r>
              <a:rPr lang="ru-RU" sz="2000" dirty="0" smtClean="0"/>
              <a:t> </a:t>
            </a:r>
            <a:r>
              <a:rPr lang="ru-RU" sz="2000" b="1" dirty="0" smtClean="0"/>
              <a:t>Поиск и выделение ключевых точек </a:t>
            </a:r>
            <a:r>
              <a:rPr lang="en-US" sz="2000" b="1" dirty="0" smtClean="0"/>
              <a:t>(key point detection) – </a:t>
            </a:r>
            <a:r>
              <a:rPr lang="ru-RU" sz="2000" dirty="0" smtClean="0"/>
              <a:t>выделение точек и классификация( например, часть тела или поза и т.д.)</a:t>
            </a:r>
          </a:p>
          <a:p>
            <a:pPr>
              <a:lnSpc>
                <a:spcPct val="110000"/>
              </a:lnSpc>
            </a:pPr>
            <a:r>
              <a:rPr lang="ru-RU" sz="2000" dirty="0" smtClean="0"/>
              <a:t>Больше задач см. на </a:t>
            </a:r>
            <a:r>
              <a:rPr lang="en-US" sz="2000" dirty="0" smtClean="0">
                <a:hlinkClick r:id="rId2"/>
              </a:rPr>
              <a:t>https://paperswithcode.com/area/computer-vision</a:t>
            </a:r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24" y="1387400"/>
            <a:ext cx="6819929" cy="491085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096000" y="6194770"/>
            <a:ext cx="3539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https://medium.com/@sriramgov3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7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Типичные задачи компьютерного зрения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007" y="1290416"/>
            <a:ext cx="11451365" cy="54094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Возможны специфические задачи обработки видео, например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b="1" dirty="0" smtClean="0"/>
              <a:t>Понимание видео </a:t>
            </a:r>
            <a:r>
              <a:rPr lang="en-US" sz="2000" b="1" dirty="0" smtClean="0"/>
              <a:t>(video understanding) </a:t>
            </a:r>
            <a:r>
              <a:rPr lang="en-US" sz="2000" dirty="0" smtClean="0"/>
              <a:t>– </a:t>
            </a:r>
            <a:r>
              <a:rPr lang="ru-RU" sz="2000" dirty="0" smtClean="0"/>
              <a:t>локализация (во времени и пространстве) и классификация определенной активности.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b="1" dirty="0" smtClean="0"/>
              <a:t>Слежение за объектов </a:t>
            </a:r>
            <a:r>
              <a:rPr lang="en-US" sz="2000" b="1" dirty="0" smtClean="0"/>
              <a:t>(object tracking)  - </a:t>
            </a:r>
            <a:r>
              <a:rPr lang="ru-RU" sz="2000" dirty="0" smtClean="0"/>
              <a:t>определение координат, смещения, скорости, прогнозирование положения объектов.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 err="1" smtClean="0"/>
              <a:t>Предсказение</a:t>
            </a:r>
            <a:r>
              <a:rPr lang="ru-RU" sz="2000" dirty="0" smtClean="0"/>
              <a:t> </a:t>
            </a:r>
            <a:r>
              <a:rPr lang="en-US" sz="2000" dirty="0" smtClean="0"/>
              <a:t>(video prediction) – </a:t>
            </a:r>
            <a:r>
              <a:rPr lang="ru-RU" sz="2000" dirty="0" smtClean="0"/>
              <a:t>предсказание действий объекта по видеосъемке.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Улучшение качества изображения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	</a:t>
            </a:r>
            <a:r>
              <a:rPr lang="ru-RU" sz="2000" dirty="0" smtClean="0"/>
              <a:t>по серии кадров.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 smtClean="0"/>
              <a:t>Восстановление </a:t>
            </a:r>
            <a:r>
              <a:rPr lang="en-US" sz="2000" dirty="0" smtClean="0"/>
              <a:t>3D </a:t>
            </a:r>
            <a:r>
              <a:rPr lang="ru-RU" sz="2000" dirty="0" smtClean="0"/>
              <a:t>формы объекта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	</a:t>
            </a:r>
            <a:r>
              <a:rPr lang="ru-RU" sz="2000" dirty="0" smtClean="0"/>
              <a:t>по серии кадров.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 smtClean="0"/>
          </a:p>
          <a:p>
            <a:pPr>
              <a:lnSpc>
                <a:spcPct val="110000"/>
              </a:lnSpc>
            </a:pP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096000" y="6194770"/>
            <a:ext cx="3539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https://medium.com/@sriramgov3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362" y="3358125"/>
            <a:ext cx="6961661" cy="34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0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Примеры задачи компьютерного зрения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096000" y="6194770"/>
            <a:ext cx="3539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https://medium.com/@sriramgov3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2" descr="EasyDetec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81" y="1303604"/>
            <a:ext cx="3649230" cy="12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asyDetec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837" y="2514189"/>
            <a:ext cx="3676118" cy="12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CEBERG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91" y="1558273"/>
            <a:ext cx="4991309" cy="19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21173" y="4133920"/>
            <a:ext cx="112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169035" y="4133920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разметка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273166" y="3849926"/>
            <a:ext cx="151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исходное </a:t>
            </a:r>
          </a:p>
          <a:p>
            <a:r>
              <a:rPr lang="ru-RU" dirty="0" smtClean="0"/>
              <a:t>изображение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718481" y="3863696"/>
            <a:ext cx="246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Сегментация объектов</a:t>
            </a:r>
            <a:endParaRPr lang="ru-RU" b="1" dirty="0"/>
          </a:p>
        </p:txBody>
      </p:sp>
      <p:pic>
        <p:nvPicPr>
          <p:cNvPr id="14" name="Picture 10" descr="https://storage.googleapis.com/groundai-web-prod/media%2Fusers%2Fuser_44981%2Fproject_75399%2Fimages%2Ffigures%2Ffigure_results_success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8" r="-120"/>
          <a:stretch/>
        </p:blipFill>
        <p:spPr bwMode="auto">
          <a:xfrm>
            <a:off x="2766125" y="4565917"/>
            <a:ext cx="3895092" cy="22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569363-C86E-4D66-9A1D-164FEC06E9A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25" y="4124189"/>
            <a:ext cx="4457700" cy="2821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50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Примеры задачи компьютерного зрения</a:t>
            </a:r>
            <a:endParaRPr lang="ru-RU" dirty="0"/>
          </a:p>
        </p:txBody>
      </p:sp>
      <p:sp>
        <p:nvSpPr>
          <p:cNvPr id="16" name="Объект 2"/>
          <p:cNvSpPr>
            <a:spLocks noGrp="1"/>
          </p:cNvSpPr>
          <p:nvPr>
            <p:ph idx="1"/>
          </p:nvPr>
        </p:nvSpPr>
        <p:spPr>
          <a:xfrm>
            <a:off x="8551145" y="2020643"/>
            <a:ext cx="2098576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https://www.kaggle.com/littlerookie/basic-neural-network-kernel5ca7667c2d</a:t>
            </a:r>
            <a:endParaRPr lang="ru-RU" sz="1800" dirty="0"/>
          </a:p>
        </p:txBody>
      </p:sp>
      <p:pic>
        <p:nvPicPr>
          <p:cNvPr id="17" name="Picture 2" descr="https://www.kaggleusercontent.com/kf/39503031/eyJhbGciOiJkaXIiLCJlbmMiOiJBMTI4Q0JDLUhTMjU2In0.._Kq7L47AKgXLiVEqHpCGAg.w5rFR8cVUgrzVJOqWFC5NMFD2V4ECAS_TxF68pp51mNcXJWLmTQLYJ30Rzjxdi3Ei3nNOcHVIhUeDiNXgmbIZOQ533fWpqz5eNA4DzHiSgoIwwFmUYYjG0KX9At-6Ra3cewWzYA_idfrrygt3dJj6OBxbQoGSUYEfZuXXmGMhFeROAg9SPpNlB2Z0S-YhN6Hkz_NI7VeLB8FVAs8eo23PA3XBtNJNIZsESjffphAPhcRgb26bottHE31RoCW4qOfTmEhGOia7E2egKa2wWKqrExGmG7R0rPzAC4ag44eVcK3WCxlPoH5DzBHAzYuRObZjyitv9mtQFXAfdtbhWoKxQGnVEj_hsxUPbGbDeAqWavVkhk-jEolCOSChi2QrpDSZo8JrdGaX6LBQ_ohhgTjnu1iMBSDL99anxjWGrR0_Foufn7OlBYVYsWg9PcVe_ZMHDtRo1O4LoD15swCzMXqYEgE19jHmA0JMWwYXy33wMCpv4WSMlNFyU3gBK_9sq4MyatnRERIxi66HKo8f4ggE-h9cP3fQVIB6fMSH8QMaqd4CvGLh951z2bCgjYpfHu4v6FaFU4njnnrV85bKA4r4gCfdbE6jaLGiF7EI1sNGoGaFHm4-5FIfB_Isfi5-LQDRXYvVejss79oqT6gG4nGIvaDHc7ss0LOs3Wp-aIu2tk.p_TrsK4QqaJkHiihtP7Uhg/__results___files/__results___16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045" y="1156547"/>
            <a:ext cx="6666204" cy="55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46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22965"/>
            <a:ext cx="10515600" cy="1064435"/>
          </a:xfrm>
        </p:spPr>
        <p:txBody>
          <a:bodyPr/>
          <a:lstStyle/>
          <a:p>
            <a:r>
              <a:rPr lang="ru-RU" dirty="0" smtClean="0"/>
              <a:t>Примеры задачи компьютерного зрения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00" y="1451264"/>
            <a:ext cx="4226118" cy="33391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132" y="1708563"/>
            <a:ext cx="4236833" cy="282455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/>
          <a:srcRect t="9746" b="23836"/>
          <a:stretch/>
        </p:blipFill>
        <p:spPr>
          <a:xfrm>
            <a:off x="4751888" y="1843564"/>
            <a:ext cx="1775829" cy="25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1382</Words>
  <Application>Microsoft Office PowerPoint</Application>
  <PresentationFormat>Широкоэкранный</PresentationFormat>
  <Paragraphs>194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Тема Office</vt:lpstr>
      <vt:lpstr>Задачи компьютерного зрения</vt:lpstr>
      <vt:lpstr>Задачи компьютерного зрения</vt:lpstr>
      <vt:lpstr>Задачи компьютерного зрения</vt:lpstr>
      <vt:lpstr>Типичные задачи компьютерного зрения</vt:lpstr>
      <vt:lpstr>Типичные задачи компьютерного зрения</vt:lpstr>
      <vt:lpstr>Типичные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Примеры задачи компьютерного зрения</vt:lpstr>
      <vt:lpstr>Технические проблемы получения изображений.</vt:lpstr>
      <vt:lpstr>Теорема Котельникова и проблема дискретизации</vt:lpstr>
      <vt:lpstr>Виды и источники шумов изображений</vt:lpstr>
      <vt:lpstr>Проблемы получения изображений.</vt:lpstr>
      <vt:lpstr>Примеры гистограмм изображений</vt:lpstr>
      <vt:lpstr>Примеры гистограмм изображений</vt:lpstr>
      <vt:lpstr>Примеры гистограмм изображений</vt:lpstr>
      <vt:lpstr>Частотное представление изображения</vt:lpstr>
      <vt:lpstr>Примеры спектров изображений</vt:lpstr>
      <vt:lpstr>Частотное представление изображения</vt:lpstr>
      <vt:lpstr>Частотное представление изображения</vt:lpstr>
      <vt:lpstr>Операция свертки.</vt:lpstr>
      <vt:lpstr>Примеры нелинейных операций</vt:lpstr>
      <vt:lpstr>Пример использования фильтрации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92</cp:revision>
  <dcterms:created xsi:type="dcterms:W3CDTF">2021-09-13T05:13:58Z</dcterms:created>
  <dcterms:modified xsi:type="dcterms:W3CDTF">2022-07-08T14:02:52Z</dcterms:modified>
</cp:coreProperties>
</file>